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22"/>
  </p:notesMasterIdLst>
  <p:sldIdLst>
    <p:sldId id="279" r:id="rId2"/>
    <p:sldId id="277" r:id="rId3"/>
    <p:sldId id="258" r:id="rId4"/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3" r:id="rId17"/>
    <p:sldId id="274" r:id="rId18"/>
    <p:sldId id="275" r:id="rId19"/>
    <p:sldId id="276" r:id="rId20"/>
    <p:sldId id="280" r:id="rId21"/>
  </p:sldIdLst>
  <p:sldSz cx="9144000" cy="6858000" type="screen4x3"/>
  <p:notesSz cx="6858000" cy="9144000"/>
  <p:defaultTextStyle>
    <a:defPPr>
      <a:defRPr lang="en-C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4660"/>
  </p:normalViewPr>
  <p:slideViewPr>
    <p:cSldViewPr>
      <p:cViewPr>
        <p:scale>
          <a:sx n="76" d="100"/>
          <a:sy n="76" d="100"/>
        </p:scale>
        <p:origin x="-1212" y="18"/>
      </p:cViewPr>
      <p:guideLst>
        <p:guide orient="horz" pos="3016"/>
        <p:guide pos="23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F3BAC0-1255-4B6C-9E56-5933862D7C5E}" type="datetimeFigureOut">
              <a:rPr lang="en-US" smtClean="0"/>
              <a:pPr/>
              <a:t>10/22/2019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E222445-8093-4F42-9D2A-6FAF11FDC22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153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E222445-8093-4F42-9D2A-6FAF11FDC222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pPr/>
              <a:t>10/22/2019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pPr/>
              <a:t>10/22/2019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pPr/>
              <a:t>10/22/2019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pPr/>
              <a:t>10/22/2019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pPr/>
              <a:t>10/22/2019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pPr/>
              <a:t>10/22/2019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pPr/>
              <a:t>10/22/2019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pPr/>
              <a:t>10/22/2019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pPr/>
              <a:t>10/22/2019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pPr/>
              <a:t>10/22/2019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8523B-E035-4CAE-A96A-58211FC229D1}" type="datetimeFigureOut">
              <a:rPr lang="en-US" smtClean="0"/>
              <a:pPr/>
              <a:t>10/22/2019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8523B-E035-4CAE-A96A-58211FC229D1}" type="datetimeFigureOut">
              <a:rPr lang="en-US" smtClean="0"/>
              <a:pPr/>
              <a:t>10/22/2019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7DFF54-6BA4-4515-87CA-28703F844993}" type="slidenum">
              <a:rPr lang="en-CA" smtClean="0"/>
              <a:pPr/>
              <a:t>‹#›</a:t>
            </a:fld>
            <a:endParaRPr lang="en-C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muraleedharan\Desktop\170110-editorial-2017-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  <p:sp>
        <p:nvSpPr>
          <p:cNvPr id="9" name="TextBox 2"/>
          <p:cNvSpPr txBox="1"/>
          <p:nvPr/>
        </p:nvSpPr>
        <p:spPr>
          <a:xfrm>
            <a:off x="330200" y="723900"/>
            <a:ext cx="5222584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There are several steps in a chain reaction.</a:t>
            </a:r>
          </a:p>
          <a:p>
            <a:pPr>
              <a:lnSpc>
                <a:spcPts val="2760"/>
              </a:lnSpc>
            </a:pPr>
            <a:endParaRPr lang="en-CA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30200" y="1460500"/>
            <a:ext cx="2385268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CA" sz="2400" b="1" u="sng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. Chain initiation</a:t>
            </a:r>
          </a:p>
          <a:p>
            <a:pPr>
              <a:lnSpc>
                <a:spcPts val="2760"/>
              </a:lnSpc>
            </a:pPr>
            <a:endParaRPr lang="en-CA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330200" y="2171700"/>
            <a:ext cx="8728351" cy="109485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</a:pP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This can be by </a:t>
            </a:r>
            <a:r>
              <a:rPr lang="en-CA" sz="2400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thermolysis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(heating) or </a:t>
            </a:r>
            <a:r>
              <a:rPr lang="en-CA" sz="2400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photolysis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(absorption of light)</a:t>
            </a:r>
            <a:b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leading to the breakage of a bond.</a:t>
            </a:r>
          </a:p>
          <a:p>
            <a:pPr>
              <a:lnSpc>
                <a:spcPts val="2900"/>
              </a:lnSpc>
            </a:pPr>
            <a:endParaRPr lang="en-CA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330200" y="3302000"/>
            <a:ext cx="2224968" cy="64120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530"/>
              </a:lnSpc>
            </a:pP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Æ 2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2530"/>
              </a:lnSpc>
            </a:pPr>
            <a:endParaRPr lang="en-CA" sz="2215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330200" y="4013200"/>
            <a:ext cx="1926040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CA" sz="2400" b="1" u="sng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Propagation</a:t>
            </a:r>
          </a:p>
          <a:p>
            <a:pPr>
              <a:lnSpc>
                <a:spcPts val="2760"/>
              </a:lnSpc>
            </a:pPr>
            <a:endParaRPr lang="en-CA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30200" y="4749800"/>
            <a:ext cx="5726568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 this, the chain carrier makes another carrier.</a:t>
            </a:r>
          </a:p>
          <a:p>
            <a:pPr>
              <a:lnSpc>
                <a:spcPts val="2760"/>
              </a:lnSpc>
            </a:pPr>
            <a:endParaRPr lang="en-CA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30200" y="5499100"/>
            <a:ext cx="3962623" cy="64120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530"/>
              </a:lnSpc>
            </a:pPr>
            <a:r>
              <a:rPr lang="en-CA" sz="2400" dirty="0" smtClean="0">
                <a:solidFill>
                  <a:srgbClr val="000000"/>
                </a:solidFill>
                <a:latin typeface="Arial Unicode MS"/>
                <a:cs typeface="Arial Unicode MS"/>
              </a:rPr>
              <a:t>⋅</a:t>
            </a:r>
            <a:r>
              <a:rPr lang="en-CA" sz="2400" dirty="0" smtClean="0">
                <a:solidFill>
                  <a:srgbClr val="000000"/>
                </a:solidFill>
                <a:latin typeface="Arial Narrow"/>
                <a:cs typeface="Arial Narrow"/>
              </a:rPr>
              <a:t>CH</a:t>
            </a:r>
            <a:r>
              <a:rPr lang="en-CA" sz="1602" dirty="0" smtClean="0">
                <a:solidFill>
                  <a:srgbClr val="000000"/>
                </a:solidFill>
                <a:latin typeface="Arial Narrow"/>
                <a:cs typeface="Arial Narrow"/>
              </a:rPr>
              <a:t>3</a:t>
            </a:r>
            <a:r>
              <a:rPr lang="en-CA" sz="2400" dirty="0" smtClean="0">
                <a:solidFill>
                  <a:srgbClr val="000000"/>
                </a:solidFill>
                <a:latin typeface="Arial Narrow"/>
                <a:cs typeface="Arial Narrow"/>
              </a:rPr>
              <a:t> + CH</a:t>
            </a:r>
            <a:r>
              <a:rPr lang="en-CA" sz="1602" dirty="0" smtClean="0">
                <a:solidFill>
                  <a:srgbClr val="000000"/>
                </a:solidFill>
                <a:latin typeface="Arial Narrow"/>
                <a:cs typeface="Arial Narrow"/>
              </a:rPr>
              <a:t>3</a:t>
            </a:r>
            <a:r>
              <a:rPr lang="en-CA" sz="2400" dirty="0" smtClean="0">
                <a:solidFill>
                  <a:srgbClr val="000000"/>
                </a:solidFill>
                <a:latin typeface="Arial Narrow"/>
                <a:cs typeface="Arial Narrow"/>
              </a:rPr>
              <a:t>CH</a:t>
            </a:r>
            <a:r>
              <a:rPr lang="en-CA" sz="1602" dirty="0" smtClean="0">
                <a:solidFill>
                  <a:srgbClr val="000000"/>
                </a:solidFill>
                <a:latin typeface="Arial Narrow"/>
                <a:cs typeface="Arial Narrow"/>
              </a:rPr>
              <a:t>3 </a:t>
            </a:r>
            <a:r>
              <a:rPr lang="en-CA" sz="2400" dirty="0" smtClean="0">
                <a:solidFill>
                  <a:srgbClr val="000000"/>
                </a:solidFill>
                <a:latin typeface="Arial Unicode MS"/>
                <a:cs typeface="Arial Unicode MS"/>
              </a:rPr>
              <a:t>→</a:t>
            </a:r>
            <a:r>
              <a:rPr lang="en-CA" sz="2400" dirty="0" smtClean="0">
                <a:solidFill>
                  <a:srgbClr val="000000"/>
                </a:solidFill>
                <a:latin typeface="Arial Narrow"/>
                <a:cs typeface="Arial Narrow"/>
              </a:rPr>
              <a:t> CH</a:t>
            </a:r>
            <a:r>
              <a:rPr lang="en-CA" sz="1602" dirty="0" smtClean="0">
                <a:solidFill>
                  <a:srgbClr val="000000"/>
                </a:solidFill>
                <a:latin typeface="Arial Narrow"/>
                <a:cs typeface="Arial Narrow"/>
              </a:rPr>
              <a:t>4</a:t>
            </a:r>
            <a:r>
              <a:rPr lang="en-CA" sz="2400" dirty="0" smtClean="0">
                <a:solidFill>
                  <a:srgbClr val="000000"/>
                </a:solidFill>
                <a:latin typeface="Arial Narrow"/>
                <a:cs typeface="Arial Narrow"/>
              </a:rPr>
              <a:t> + </a:t>
            </a:r>
            <a:r>
              <a:rPr lang="en-CA" sz="2400" dirty="0" smtClean="0">
                <a:solidFill>
                  <a:srgbClr val="000000"/>
                </a:solidFill>
                <a:latin typeface="Arial Unicode MS"/>
                <a:cs typeface="Arial Unicode MS"/>
              </a:rPr>
              <a:t>⋅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2530"/>
              </a:lnSpc>
            </a:pPr>
            <a:endParaRPr lang="en-CA" sz="2229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724"/>
            <a:ext cx="9144000" cy="6845300"/>
          </a:xfrm>
          <a:prstGeom prst="rect">
            <a:avLst/>
          </a:prstGeom>
        </p:spPr>
      </p:pic>
      <p:sp>
        <p:nvSpPr>
          <p:cNvPr id="9" name="TextBox 2"/>
          <p:cNvSpPr txBox="1"/>
          <p:nvPr/>
        </p:nvSpPr>
        <p:spPr>
          <a:xfrm>
            <a:off x="317500" y="304800"/>
            <a:ext cx="1692771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CA" sz="2400" b="1" u="sng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Branching</a:t>
            </a:r>
          </a:p>
          <a:p>
            <a:pPr>
              <a:lnSpc>
                <a:spcPts val="2760"/>
              </a:lnSpc>
            </a:pPr>
            <a:endParaRPr lang="en-CA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17500" y="736600"/>
            <a:ext cx="5027658" cy="208230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5700"/>
              </a:lnSpc>
            </a:pP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One carrier makes more than one carrier.</a:t>
            </a:r>
            <a:b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⋅O⋅ + H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 → HO⋅ + HO⋅</a:t>
            </a:r>
          </a:p>
          <a:p>
            <a:pPr>
              <a:lnSpc>
                <a:spcPts val="5700"/>
              </a:lnSpc>
            </a:pPr>
            <a:endParaRPr lang="en-CA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317500" y="2501900"/>
            <a:ext cx="4475584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(oxygen has two unpaired electrons)</a:t>
            </a:r>
          </a:p>
          <a:p>
            <a:pPr>
              <a:lnSpc>
                <a:spcPts val="2760"/>
              </a:lnSpc>
            </a:pPr>
            <a:endParaRPr lang="en-CA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317500" y="3225800"/>
            <a:ext cx="1897955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CA" sz="2400" b="1" u="sng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Retardation</a:t>
            </a:r>
          </a:p>
          <a:p>
            <a:pPr>
              <a:lnSpc>
                <a:spcPts val="2760"/>
              </a:lnSpc>
            </a:pPr>
            <a:endParaRPr lang="en-CA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317500" y="3962400"/>
            <a:ext cx="8508740" cy="107721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00"/>
              </a:lnSpc>
            </a:pP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Chain carrier may react with a product reducing the rate of formation</a:t>
            </a:r>
            <a:b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of the product.</a:t>
            </a:r>
          </a:p>
          <a:p>
            <a:pPr>
              <a:lnSpc>
                <a:spcPts val="2800"/>
              </a:lnSpc>
            </a:pPr>
            <a:endParaRPr lang="en-CA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17500" y="5054600"/>
            <a:ext cx="2675412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⋅H + HBr → H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⋅Br</a:t>
            </a:r>
          </a:p>
          <a:p>
            <a:pPr>
              <a:lnSpc>
                <a:spcPts val="2760"/>
              </a:lnSpc>
            </a:pPr>
            <a:endParaRPr lang="en-CA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17500" y="5778500"/>
            <a:ext cx="8666347" cy="109485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</a:pP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Retardation makes another chain carrier, but the product concentration</a:t>
            </a:r>
            <a:b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is reduced.</a:t>
            </a:r>
          </a:p>
          <a:p>
            <a:pPr>
              <a:lnSpc>
                <a:spcPts val="2900"/>
              </a:lnSpc>
            </a:pPr>
            <a:endParaRPr lang="en-CA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2700"/>
            <a:ext cx="9144000" cy="6845300"/>
          </a:xfrm>
          <a:prstGeom prst="rect">
            <a:avLst/>
          </a:prstGeom>
        </p:spPr>
      </p:pic>
      <p:sp>
        <p:nvSpPr>
          <p:cNvPr id="10" name="TextBox 2"/>
          <p:cNvSpPr txBox="1"/>
          <p:nvPr/>
        </p:nvSpPr>
        <p:spPr>
          <a:xfrm>
            <a:off x="304800" y="622300"/>
            <a:ext cx="2744341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CA" sz="2400" b="1" u="sng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Chain termination</a:t>
            </a:r>
          </a:p>
          <a:p>
            <a:pPr>
              <a:lnSpc>
                <a:spcPts val="2760"/>
              </a:lnSpc>
            </a:pPr>
            <a:endParaRPr lang="en-CA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04800" y="1346200"/>
            <a:ext cx="5956759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Radicals combine and the chain carriers are lost.</a:t>
            </a:r>
          </a:p>
          <a:p>
            <a:pPr>
              <a:lnSpc>
                <a:spcPts val="2760"/>
              </a:lnSpc>
            </a:pPr>
            <a:endParaRPr lang="en-CA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304800" y="2108200"/>
            <a:ext cx="5142433" cy="64120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470"/>
              </a:lnSpc>
            </a:pP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CH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2⋅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→ CH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2470"/>
              </a:lnSpc>
            </a:pPr>
            <a:endParaRPr lang="en-CA" sz="2168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304800" y="2806700"/>
            <a:ext cx="1625445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CA" sz="2400" b="1" u="sng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Inhibition</a:t>
            </a:r>
          </a:p>
          <a:p>
            <a:pPr>
              <a:lnSpc>
                <a:spcPts val="2760"/>
              </a:lnSpc>
            </a:pPr>
            <a:endParaRPr lang="en-CA" sz="2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304800" y="3530600"/>
            <a:ext cx="8648201" cy="109485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</a:pP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Chain carriers are removed by other processes, other than termination,</a:t>
            </a:r>
            <a:b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say by foreign radicals.</a:t>
            </a:r>
          </a:p>
          <a:p>
            <a:pPr>
              <a:lnSpc>
                <a:spcPts val="2900"/>
              </a:lnSpc>
            </a:pPr>
            <a:endParaRPr lang="en-CA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04800" y="4635500"/>
            <a:ext cx="3436838" cy="694806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2⋅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⋅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 → CH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</a:p>
          <a:p>
            <a:pPr>
              <a:lnSpc>
                <a:spcPts val="2760"/>
              </a:lnSpc>
            </a:pPr>
            <a:endParaRPr lang="en-CA" sz="221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04800" y="5346700"/>
            <a:ext cx="5129609" cy="109485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</a:pP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All need not be there for a given reaction.</a:t>
            </a:r>
            <a:br>
              <a:rPr lang="en-CA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Minimum necessary are,</a:t>
            </a:r>
          </a:p>
          <a:p>
            <a:pPr>
              <a:lnSpc>
                <a:spcPts val="2900"/>
              </a:lnSpc>
            </a:pPr>
            <a:endParaRPr lang="en-C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04800" y="6096000"/>
            <a:ext cx="4837863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Initiation, propagation and termination.</a:t>
            </a:r>
          </a:p>
          <a:p>
            <a:pPr>
              <a:lnSpc>
                <a:spcPts val="2760"/>
              </a:lnSpc>
            </a:pPr>
            <a:endParaRPr lang="en-CA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2"/>
          <p:cNvSpPr txBox="1"/>
          <p:nvPr/>
        </p:nvSpPr>
        <p:spPr>
          <a:xfrm>
            <a:off x="76200" y="292100"/>
            <a:ext cx="7680051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1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How do we account for the rate of laws of chain reactions?</a:t>
            </a:r>
          </a:p>
          <a:p>
            <a:pPr>
              <a:lnSpc>
                <a:spcPts val="2760"/>
              </a:lnSpc>
            </a:pPr>
            <a:endParaRPr lang="en-CA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76200" y="1016000"/>
            <a:ext cx="8341258" cy="109485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</a:pP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Look at the thermal decomposition of acetaldehyde. This appears to</a:t>
            </a:r>
            <a:b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follow  three-halves order in acetaldehyde.</a:t>
            </a:r>
          </a:p>
          <a:p>
            <a:pPr>
              <a:lnSpc>
                <a:spcPts val="2900"/>
              </a:lnSpc>
            </a:pPr>
            <a:endParaRPr lang="en-CA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76200" y="2120900"/>
            <a:ext cx="2064668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Overall reaction,</a:t>
            </a:r>
          </a:p>
          <a:p>
            <a:pPr>
              <a:lnSpc>
                <a:spcPts val="2760"/>
              </a:lnSpc>
            </a:pPr>
            <a:endParaRPr lang="en-CA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95300" y="2870200"/>
            <a:ext cx="7657546" cy="666849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645"/>
              </a:lnSpc>
            </a:pP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CHO(g) → CH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(g) + CO(g)    d[CH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]/dt = k[CH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CHO]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3/2</a:t>
            </a:r>
          </a:p>
          <a:p>
            <a:pPr>
              <a:lnSpc>
                <a:spcPts val="2645"/>
              </a:lnSpc>
            </a:pPr>
            <a:endParaRPr lang="en-CA" sz="2309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0" y="3571876"/>
            <a:ext cx="9258945" cy="100521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4140"/>
              </a:lnSpc>
            </a:pP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 mechanism for this reaction known as </a:t>
            </a:r>
            <a:r>
              <a:rPr lang="en-CA" sz="2800" b="1" u="sng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Rice-Herzfeld mechanism</a:t>
            </a:r>
          </a:p>
          <a:p>
            <a:pPr>
              <a:lnSpc>
                <a:spcPts val="4140"/>
              </a:lnSpc>
            </a:pPr>
            <a:endParaRPr lang="en-CA" sz="283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76200" y="4127500"/>
            <a:ext cx="1615827" cy="70532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00"/>
              </a:lnSpc>
            </a:pP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is as follows.</a:t>
            </a:r>
          </a:p>
          <a:p>
            <a:pPr>
              <a:lnSpc>
                <a:spcPts val="2760"/>
              </a:lnSpc>
            </a:pPr>
            <a:endParaRPr lang="en-CA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76200" y="4864100"/>
            <a:ext cx="1354538" cy="58990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CA" sz="1997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(a) Initiation:</a:t>
            </a:r>
          </a:p>
          <a:p>
            <a:pPr>
              <a:lnSpc>
                <a:spcPts val="2300"/>
              </a:lnSpc>
            </a:pPr>
            <a:endParaRPr lang="en-CA" sz="1997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6200" y="5168900"/>
            <a:ext cx="1670329" cy="58990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CA" sz="1997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(b) Propagation:</a:t>
            </a:r>
          </a:p>
          <a:p>
            <a:pPr>
              <a:lnSpc>
                <a:spcPts val="2300"/>
              </a:lnSpc>
            </a:pPr>
            <a:endParaRPr lang="en-CA" sz="1997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76200" y="5778500"/>
            <a:ext cx="1655903" cy="58990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CA" sz="1997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(c) Propagation:</a:t>
            </a:r>
          </a:p>
          <a:p>
            <a:pPr>
              <a:lnSpc>
                <a:spcPts val="2300"/>
              </a:lnSpc>
            </a:pPr>
            <a:endParaRPr lang="en-CA" sz="1997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76200" y="6083300"/>
            <a:ext cx="1675074" cy="58990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CA" sz="1997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(d) Termination:</a:t>
            </a:r>
          </a:p>
          <a:p>
            <a:pPr>
              <a:lnSpc>
                <a:spcPts val="2300"/>
              </a:lnSpc>
            </a:pPr>
            <a:endParaRPr lang="en-CA" sz="1997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905000" y="4864100"/>
            <a:ext cx="2760371" cy="58990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CA" sz="1997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CA" sz="13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CA" sz="1997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CHO → ⋅CH</a:t>
            </a:r>
            <a:r>
              <a:rPr lang="en-CA" sz="13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CA" sz="1997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⋅CHO</a:t>
            </a:r>
          </a:p>
          <a:p>
            <a:pPr>
              <a:lnSpc>
                <a:spcPts val="2300"/>
              </a:lnSpc>
            </a:pPr>
            <a:endParaRPr lang="en-CA" sz="196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905000" y="5168900"/>
            <a:ext cx="3726982" cy="58990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CA" sz="1997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CA" sz="13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CA" sz="1997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CHO + ⋅CH</a:t>
            </a:r>
            <a:r>
              <a:rPr lang="en-CA" sz="13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CA" sz="1997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→ CH</a:t>
            </a:r>
            <a:r>
              <a:rPr lang="en-CA" sz="13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CA" sz="1997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CH</a:t>
            </a:r>
            <a:r>
              <a:rPr lang="en-CA" sz="13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CA" sz="1997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CO⋅</a:t>
            </a:r>
          </a:p>
          <a:p>
            <a:pPr>
              <a:lnSpc>
                <a:spcPts val="2300"/>
              </a:lnSpc>
            </a:pPr>
            <a:endParaRPr lang="en-CA" sz="192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1905000" y="5765800"/>
            <a:ext cx="2558393" cy="90313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indent="574">
              <a:lnSpc>
                <a:spcPts val="2400"/>
              </a:lnSpc>
            </a:pPr>
            <a:r>
              <a:rPr lang="en-CA" sz="1997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CA" sz="13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CA" sz="1997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CO⋅ → ⋅CH</a:t>
            </a:r>
            <a:r>
              <a:rPr lang="en-CA" sz="13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CA" sz="1997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CO</a:t>
            </a:r>
            <a:r>
              <a:rPr lang="en-CA" sz="1888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CA" sz="1888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CA" sz="1997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⋅CH</a:t>
            </a:r>
            <a:r>
              <a:rPr lang="en-CA" sz="13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CA" sz="1997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⋅CH</a:t>
            </a:r>
            <a:r>
              <a:rPr lang="en-CA" sz="13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CA" sz="1997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→ CH</a:t>
            </a:r>
            <a:r>
              <a:rPr lang="en-CA" sz="13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CA" sz="1997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CA" sz="13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</a:p>
          <a:p>
            <a:pPr>
              <a:lnSpc>
                <a:spcPts val="2395"/>
              </a:lnSpc>
            </a:pPr>
            <a:endParaRPr lang="en-CA" sz="1888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5638800" y="4356100"/>
            <a:ext cx="956993" cy="70532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00"/>
              </a:lnSpc>
            </a:pPr>
            <a:r>
              <a:rPr lang="en-CA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Product</a:t>
            </a:r>
          </a:p>
          <a:p>
            <a:pPr>
              <a:lnSpc>
                <a:spcPts val="2760"/>
              </a:lnSpc>
            </a:pPr>
            <a:endParaRPr lang="en-CA" sz="24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6"/>
          <p:cNvSpPr txBox="1"/>
          <p:nvPr/>
        </p:nvSpPr>
        <p:spPr>
          <a:xfrm>
            <a:off x="6527800" y="4864100"/>
            <a:ext cx="1859483" cy="58990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CA" sz="1997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 = k</a:t>
            </a:r>
            <a:r>
              <a:rPr lang="en-CA" sz="13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CA" sz="1997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[CH</a:t>
            </a:r>
            <a:r>
              <a:rPr lang="en-CA" sz="13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CA" sz="1997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CHO]</a:t>
            </a:r>
          </a:p>
          <a:p>
            <a:pPr>
              <a:lnSpc>
                <a:spcPts val="2300"/>
              </a:lnSpc>
            </a:pPr>
            <a:endParaRPr lang="en-CA" sz="1948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6477000" y="5461000"/>
            <a:ext cx="2614498" cy="90492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CA" sz="1997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 = k</a:t>
            </a:r>
            <a:r>
              <a:rPr lang="en-CA" sz="13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CA" sz="1997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[CH</a:t>
            </a:r>
            <a:r>
              <a:rPr lang="en-CA" sz="13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CA" sz="1997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CHO] [⋅CH</a:t>
            </a:r>
            <a:r>
              <a:rPr lang="en-CA" sz="13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CA" sz="1997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en-CA" sz="1948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CA" sz="1948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CA" sz="1997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 = k</a:t>
            </a:r>
            <a:r>
              <a:rPr lang="en-CA" sz="13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CA" sz="1997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[CH</a:t>
            </a:r>
            <a:r>
              <a:rPr lang="en-CA" sz="13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CA" sz="1997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CO⋅]</a:t>
            </a:r>
          </a:p>
          <a:p>
            <a:pPr>
              <a:lnSpc>
                <a:spcPts val="2395"/>
              </a:lnSpc>
            </a:pPr>
            <a:endParaRPr lang="en-CA" sz="1948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6477000" y="6083300"/>
            <a:ext cx="1484381" cy="58990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CA" sz="1997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 = </a:t>
            </a:r>
            <a:r>
              <a:rPr lang="en-CA" sz="1997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CA" sz="1302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CA" sz="1997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[⋅CH</a:t>
            </a:r>
            <a:r>
              <a:rPr lang="en-CA" sz="13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CA" sz="1997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en-CA" sz="13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>
              <a:lnSpc>
                <a:spcPts val="2300"/>
              </a:lnSpc>
            </a:pPr>
            <a:endParaRPr lang="en-CA" sz="1934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  <p:sp>
        <p:nvSpPr>
          <p:cNvPr id="8" name="TextBox 2"/>
          <p:cNvSpPr txBox="1"/>
          <p:nvPr/>
        </p:nvSpPr>
        <p:spPr>
          <a:xfrm>
            <a:off x="304800" y="1016000"/>
            <a:ext cx="8329203" cy="146456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</a:pP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Although the mechanism explains the principal products, there are</a:t>
            </a:r>
            <a:r>
              <a:rPr lang="en-CA" sz="2387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CA" sz="2387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several minor products such as acetone (CH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COCH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and  propanal</a:t>
            </a:r>
            <a:r>
              <a:rPr lang="en-CA" sz="2327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CA" sz="2327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(CH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CHO).</a:t>
            </a:r>
          </a:p>
          <a:p>
            <a:pPr>
              <a:lnSpc>
                <a:spcPts val="2900"/>
              </a:lnSpc>
            </a:pPr>
            <a:endParaRPr lang="en-CA" sz="2327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04800" y="2489200"/>
            <a:ext cx="7409080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 rate equation can be derived on the basis of </a:t>
            </a:r>
            <a:r>
              <a:rPr lang="en-CA" sz="240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steady-state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304800" y="2844800"/>
            <a:ext cx="8750024" cy="109485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</a:pPr>
            <a:r>
              <a:rPr lang="en-CA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approximation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The rate of change of intermediates may be set equal to</a:t>
            </a:r>
            <a:br>
              <a:rPr lang="en-CA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zero.</a:t>
            </a:r>
          </a:p>
          <a:p>
            <a:pPr>
              <a:lnSpc>
                <a:spcPts val="2900"/>
              </a:lnSpc>
            </a:pPr>
            <a:endParaRPr lang="en-CA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368300" y="3962400"/>
            <a:ext cx="7803418" cy="69737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d[⋅CH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]/dt = k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[CH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CHO] - k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[⋅CH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][CH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CHO] + k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[CH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CO⋅]</a:t>
            </a:r>
          </a:p>
          <a:p>
            <a:pPr>
              <a:lnSpc>
                <a:spcPts val="2760"/>
              </a:lnSpc>
            </a:pPr>
            <a:endParaRPr lang="en-CA" sz="2296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2133600" y="4318000"/>
            <a:ext cx="1918795" cy="69711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-2k</a:t>
            </a:r>
            <a:r>
              <a:rPr lang="en-CA" sz="1602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[⋅CH</a:t>
            </a:r>
            <a:r>
              <a:rPr lang="en-CA" sz="1602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en-CA" sz="1602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0</a:t>
            </a:r>
          </a:p>
          <a:p>
            <a:pPr>
              <a:lnSpc>
                <a:spcPts val="2760"/>
              </a:lnSpc>
            </a:pPr>
            <a:endParaRPr lang="en-CA" sz="2286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68300" y="5054600"/>
            <a:ext cx="6753452" cy="69801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d[CH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CO⋅]/dt = k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[⋅CH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][CH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CHO] - k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[CH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CO⋅] = 0</a:t>
            </a:r>
          </a:p>
          <a:p>
            <a:pPr>
              <a:lnSpc>
                <a:spcPts val="2760"/>
              </a:lnSpc>
            </a:pPr>
            <a:endParaRPr lang="en-CA" sz="2315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  <p:sp>
        <p:nvSpPr>
          <p:cNvPr id="10" name="TextBox 2"/>
          <p:cNvSpPr txBox="1"/>
          <p:nvPr/>
        </p:nvSpPr>
        <p:spPr>
          <a:xfrm>
            <a:off x="165100" y="317500"/>
            <a:ext cx="3885679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 sum of the two equation is,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346200" y="1041400"/>
            <a:ext cx="3704540" cy="696794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CA" sz="1602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[CH</a:t>
            </a:r>
            <a:r>
              <a:rPr lang="en-CA" sz="1602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CHO] - 2k</a:t>
            </a:r>
            <a:r>
              <a:rPr lang="en-CA" sz="1602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[⋅CH</a:t>
            </a:r>
            <a:r>
              <a:rPr lang="en-CA" sz="1602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]</a:t>
            </a:r>
            <a:r>
              <a:rPr lang="en-CA" sz="1602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= 0</a:t>
            </a:r>
          </a:p>
          <a:p>
            <a:pPr>
              <a:lnSpc>
                <a:spcPts val="2760"/>
              </a:lnSpc>
            </a:pPr>
            <a:endParaRPr lang="en-CA" sz="2277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65100" y="1778000"/>
            <a:ext cx="6173165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 steady-state concentration of ⋅CH</a:t>
            </a:r>
            <a:r>
              <a:rPr lang="en-CA" sz="1602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radicals is,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346200" y="2540000"/>
            <a:ext cx="4084451" cy="64120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470"/>
              </a:lnSpc>
            </a:pPr>
            <a: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[⋅CH</a:t>
            </a:r>
            <a:r>
              <a:rPr lang="en-CA" sz="1602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] = (k</a:t>
            </a:r>
            <a:r>
              <a:rPr lang="en-CA" sz="1602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/2k</a:t>
            </a:r>
            <a:r>
              <a:rPr lang="en-CA" sz="1602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CA" sz="1602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1/2</a:t>
            </a:r>
            <a: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[CH</a:t>
            </a:r>
            <a:r>
              <a:rPr lang="en-CA" sz="1602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CHO]</a:t>
            </a:r>
            <a:r>
              <a:rPr lang="en-CA" sz="1602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1/2</a:t>
            </a:r>
          </a:p>
          <a:p>
            <a:pPr>
              <a:lnSpc>
                <a:spcPts val="2470"/>
              </a:lnSpc>
            </a:pPr>
            <a:endParaRPr lang="en-CA" sz="2168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65100" y="3238500"/>
            <a:ext cx="5559214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It follows that the rate of formation of CH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is</a:t>
            </a:r>
          </a:p>
          <a:p>
            <a:pPr>
              <a:lnSpc>
                <a:spcPts val="2760"/>
              </a:lnSpc>
            </a:pPr>
            <a:endParaRPr lang="en-CA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066800" y="3987800"/>
            <a:ext cx="7601440" cy="64120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530"/>
              </a:lnSpc>
            </a:pPr>
            <a:r>
              <a:rPr lang="en-CA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d[CH</a:t>
            </a:r>
            <a:r>
              <a:rPr lang="en-CA" sz="1602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CA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]/dt = k</a:t>
            </a:r>
            <a:r>
              <a:rPr lang="en-CA" sz="1602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CA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[⋅CH</a:t>
            </a:r>
            <a:r>
              <a:rPr lang="en-CA" sz="1602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CA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][CH</a:t>
            </a:r>
            <a:r>
              <a:rPr lang="en-CA" sz="1602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CA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CHO] = k</a:t>
            </a:r>
            <a:r>
              <a:rPr lang="en-CA" sz="1602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CA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(k</a:t>
            </a:r>
            <a:r>
              <a:rPr lang="en-CA" sz="1602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CA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/2k</a:t>
            </a:r>
            <a:r>
              <a:rPr lang="en-CA" sz="1602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CA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en-CA" sz="1602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1/2</a:t>
            </a:r>
            <a:r>
              <a:rPr lang="en-CA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[CH</a:t>
            </a:r>
            <a:r>
              <a:rPr lang="en-CA" sz="1602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CA" sz="2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CHO]</a:t>
            </a:r>
            <a:r>
              <a:rPr lang="en-CA" sz="1602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3/2</a:t>
            </a:r>
          </a:p>
          <a:p>
            <a:pPr>
              <a:lnSpc>
                <a:spcPts val="2530"/>
              </a:lnSpc>
            </a:pPr>
            <a:endParaRPr lang="en-CA" sz="2214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65100" y="4686300"/>
            <a:ext cx="8965596" cy="107721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00"/>
              </a:lnSpc>
            </a:pPr>
            <a: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Thus the mechanism explains the observed rate expression. It is sure that</a:t>
            </a:r>
            <a:b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 true rate law is more complicated than that observed experimentally.</a:t>
            </a:r>
          </a:p>
          <a:p>
            <a:pPr>
              <a:lnSpc>
                <a:spcPts val="2800"/>
              </a:lnSpc>
            </a:pPr>
            <a:endParaRPr lang="en-CA" sz="24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65100" y="5791200"/>
            <a:ext cx="7125349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There are several cases where the reaction is complicated.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  <p:sp>
        <p:nvSpPr>
          <p:cNvPr id="10" name="TextBox 2"/>
          <p:cNvSpPr txBox="1"/>
          <p:nvPr/>
        </p:nvSpPr>
        <p:spPr>
          <a:xfrm>
            <a:off x="393700" y="571500"/>
            <a:ext cx="1655903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8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Explosions</a:t>
            </a:r>
          </a:p>
          <a:p>
            <a:pPr>
              <a:lnSpc>
                <a:spcPts val="2760"/>
              </a:lnSpc>
            </a:pPr>
            <a:endParaRPr lang="en-CA" sz="2800" u="sng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93700" y="1308100"/>
            <a:ext cx="6222857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There are two kinds: thermal and chain-branching.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393700" y="2032000"/>
            <a:ext cx="8037521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10" b="1" dirty="0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Thermal: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This is because in an exothermic reaction if the energy</a:t>
            </a:r>
          </a:p>
          <a:p>
            <a:pPr>
              <a:lnSpc>
                <a:spcPts val="2760"/>
              </a:lnSpc>
            </a:pPr>
            <a:endParaRPr lang="en-CA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393700" y="2387600"/>
            <a:ext cx="8157682" cy="109485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</a:pP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cannot escape, the reaction rate increases fast due to concentration</a:t>
            </a:r>
            <a:b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of energy.</a:t>
            </a:r>
          </a:p>
          <a:p>
            <a:pPr>
              <a:lnSpc>
                <a:spcPts val="2900"/>
              </a:lnSpc>
            </a:pPr>
            <a:endParaRPr lang="en-CA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393700" y="3479800"/>
            <a:ext cx="8282717" cy="109485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</a:pPr>
            <a:r>
              <a:rPr lang="en-CA" sz="2410" b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Chain-branching:</a:t>
            </a:r>
            <a: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In this case, there are chain branching reactions</a:t>
            </a:r>
            <a:b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and the number of carriers grows exponentially.</a:t>
            </a:r>
          </a:p>
          <a:p>
            <a:pPr>
              <a:lnSpc>
                <a:spcPts val="2900"/>
              </a:lnSpc>
            </a:pPr>
            <a:endParaRPr lang="en-CA" sz="24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93700" y="4597400"/>
            <a:ext cx="3669274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An example of the latter type,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93700" y="4965700"/>
            <a:ext cx="3372718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2H</a:t>
            </a:r>
            <a:r>
              <a:rPr lang="en-CA" sz="1602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(g) + O</a:t>
            </a:r>
            <a:r>
              <a:rPr lang="en-CA" sz="1602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(g) → 2H</a:t>
            </a:r>
            <a:r>
              <a:rPr lang="en-CA" sz="1602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O(g)</a:t>
            </a:r>
          </a:p>
          <a:p>
            <a:pPr>
              <a:lnSpc>
                <a:spcPts val="2760"/>
              </a:lnSpc>
            </a:pPr>
            <a:endParaRPr lang="en-CA" sz="233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93700" y="5689600"/>
            <a:ext cx="8000075" cy="107721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00"/>
              </a:lnSpc>
            </a:pPr>
            <a: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 mechanism is very complex. Yet there are these steps, which</a:t>
            </a:r>
            <a:b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explain explosion.</a:t>
            </a:r>
          </a:p>
          <a:p>
            <a:pPr>
              <a:lnSpc>
                <a:spcPts val="2800"/>
              </a:lnSpc>
            </a:pPr>
            <a:endParaRPr lang="en-CA" sz="24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  <p:sp>
        <p:nvSpPr>
          <p:cNvPr id="13" name="TextBox 2"/>
          <p:cNvSpPr txBox="1"/>
          <p:nvPr/>
        </p:nvSpPr>
        <p:spPr>
          <a:xfrm>
            <a:off x="685800" y="1003300"/>
            <a:ext cx="4272003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Initiation:   H</a:t>
            </a:r>
            <a:r>
              <a:rPr lang="en-CA" sz="1602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O</a:t>
            </a:r>
            <a:r>
              <a:rPr lang="en-CA" sz="1602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→ ⋅OH + ⋅OH</a:t>
            </a:r>
          </a:p>
          <a:p>
            <a:pPr>
              <a:lnSpc>
                <a:spcPts val="2760"/>
              </a:lnSpc>
            </a:pPr>
            <a:endParaRPr lang="en-CA" sz="2375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685800" y="1727200"/>
            <a:ext cx="4632678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Propagation:   H</a:t>
            </a:r>
            <a:r>
              <a:rPr lang="en-CA" sz="1602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⋅OH → ⋅H + H</a:t>
            </a:r>
            <a:r>
              <a:rPr lang="en-CA" sz="1602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</a:p>
          <a:p>
            <a:pPr>
              <a:lnSpc>
                <a:spcPts val="2760"/>
              </a:lnSpc>
            </a:pPr>
            <a:endParaRPr lang="en-CA" sz="2375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565400" y="2082800"/>
            <a:ext cx="2678618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CA" sz="1602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⋅H → ⋅O⋅ + ⋅OH</a:t>
            </a:r>
          </a:p>
          <a:p>
            <a:pPr>
              <a:lnSpc>
                <a:spcPts val="2760"/>
              </a:lnSpc>
            </a:pP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5245100" y="2082800"/>
            <a:ext cx="1434688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(branching)</a:t>
            </a:r>
          </a:p>
          <a:p>
            <a:pPr>
              <a:lnSpc>
                <a:spcPts val="2760"/>
              </a:lnSpc>
            </a:pP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2565400" y="2451100"/>
            <a:ext cx="2678618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⋅O⋅ + H</a:t>
            </a:r>
            <a:r>
              <a:rPr lang="en-CA" sz="1602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→ ⋅OH + ⋅H</a:t>
            </a:r>
          </a:p>
          <a:p>
            <a:pPr>
              <a:lnSpc>
                <a:spcPts val="2760"/>
              </a:lnSpc>
            </a:pP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5245100" y="2451100"/>
            <a:ext cx="1434688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(branching)</a:t>
            </a:r>
          </a:p>
          <a:p>
            <a:pPr>
              <a:lnSpc>
                <a:spcPts val="2760"/>
              </a:lnSpc>
            </a:pP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2070100" y="2819400"/>
            <a:ext cx="3414396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⋅H + O</a:t>
            </a:r>
            <a:r>
              <a:rPr lang="en-CA" sz="1602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M → HO</a:t>
            </a:r>
            <a:r>
              <a:rPr lang="en-CA" sz="1602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⋅ + M*</a:t>
            </a:r>
          </a:p>
          <a:p>
            <a:pPr>
              <a:lnSpc>
                <a:spcPts val="2760"/>
              </a:lnSpc>
            </a:pPr>
            <a:endParaRPr lang="en-CA" sz="2363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85800" y="3556000"/>
            <a:ext cx="6464911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The explosions depend on temperature and pressure.</a:t>
            </a:r>
          </a:p>
          <a:p>
            <a:pPr>
              <a:lnSpc>
                <a:spcPts val="2760"/>
              </a:lnSpc>
            </a:pPr>
            <a:endParaRPr lang="en-C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685800" y="4279900"/>
            <a:ext cx="4507644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This is explained in the figure below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4953000" y="5041900"/>
            <a:ext cx="205184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6400800" y="6184900"/>
            <a:ext cx="187552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</a:p>
          <a:p>
            <a:pPr>
              <a:lnSpc>
                <a:spcPts val="2760"/>
              </a:lnSpc>
            </a:pPr>
            <a:endParaRPr lang="en-CA" sz="24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096000" y="3403600"/>
            <a:ext cx="2685030" cy="79028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400" b="1" smtClean="0">
                <a:solidFill>
                  <a:srgbClr val="CC3300"/>
                </a:solidFill>
                <a:latin typeface="Times New Roman" pitchFamily="18" charset="0"/>
                <a:cs typeface="Times New Roman" pitchFamily="18" charset="0"/>
              </a:rPr>
              <a:t>Regions of explosion</a:t>
            </a:r>
          </a:p>
          <a:p>
            <a:pPr>
              <a:lnSpc>
                <a:spcPts val="3220"/>
              </a:lnSpc>
            </a:pPr>
            <a:endParaRPr lang="en-CA" sz="240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1800" y="889000"/>
            <a:ext cx="8310801" cy="444192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70"/>
              </a:lnSpc>
            </a:pP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At low pressures the chain carriers can reach the walls and get lost.</a:t>
            </a:r>
            <a:b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No explosion happens.  As the pressure is increased along the</a:t>
            </a:r>
            <a:b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dotted line shown, the radicals react before reaching the walls and</a:t>
            </a:r>
            <a:b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the reaction suddenly becomes explosive. This is the first explosion</a:t>
            </a:r>
            <a:b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limit. In the second explosion limit, the pressure of the products is</a:t>
            </a:r>
            <a:b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high so that reactions of the type, O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H.→ .O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 occur. These</a:t>
            </a:r>
            <a:b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recombination reactions become efficient as the excess energy</a:t>
            </a:r>
            <a:b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can be removed by three body collisions. Then the reaction goes</a:t>
            </a:r>
            <a:b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smoothly. In the third explosion limit, thermal explosion occur.</a:t>
            </a:r>
            <a:r>
              <a:rPr lang="en-CA" sz="235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CA" sz="2353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In this limit, reaction such as HO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+ H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→ H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H.</a:t>
            </a:r>
            <a:b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dominates the elimination of HO</a:t>
            </a:r>
            <a:r>
              <a:rPr lang="en-CA" sz="1602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CA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by the walls.</a:t>
            </a:r>
          </a:p>
          <a:p>
            <a:pPr>
              <a:lnSpc>
                <a:spcPts val="2870"/>
              </a:lnSpc>
            </a:pPr>
            <a:endParaRPr lang="en-CA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1538" y="857232"/>
            <a:ext cx="7772400" cy="1470025"/>
          </a:xfrm>
        </p:spPr>
        <p:txBody>
          <a:bodyPr>
            <a:normAutofit/>
          </a:bodyPr>
          <a:lstStyle/>
          <a:p>
            <a:pPr algn="r"/>
            <a:r>
              <a:rPr lang="en-IN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Unimolecular reactions and chain reactions</a:t>
            </a:r>
            <a:endParaRPr lang="en-US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43108" y="3786190"/>
            <a:ext cx="6400800" cy="1752600"/>
          </a:xfrm>
        </p:spPr>
        <p:txBody>
          <a:bodyPr>
            <a:normAutofit/>
          </a:bodyPr>
          <a:lstStyle/>
          <a:p>
            <a:pPr algn="r"/>
            <a:r>
              <a:rPr lang="en-IN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Presented </a:t>
            </a:r>
            <a:r>
              <a:rPr lang="en-IN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by </a:t>
            </a:r>
          </a:p>
          <a:p>
            <a:pPr algn="r"/>
            <a:r>
              <a:rPr lang="en-IN" sz="24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Amrutha Raj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2285992"/>
            <a:ext cx="7772400" cy="1470025"/>
          </a:xfrm>
        </p:spPr>
        <p:txBody>
          <a:bodyPr>
            <a:normAutofit/>
          </a:bodyPr>
          <a:lstStyle/>
          <a:p>
            <a:r>
              <a:rPr lang="en-IN" sz="5400" dirty="0" smtClean="0">
                <a:latin typeface="Bodoni MT Black" pitchFamily="18" charset="0"/>
              </a:rPr>
              <a:t>THANK YOU</a:t>
            </a:r>
            <a:endParaRPr lang="en-US" sz="5400" dirty="0">
              <a:latin typeface="Bodoni MT Black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  <p:sp>
        <p:nvSpPr>
          <p:cNvPr id="14" name="TextBox 2"/>
          <p:cNvSpPr txBox="1"/>
          <p:nvPr/>
        </p:nvSpPr>
        <p:spPr>
          <a:xfrm>
            <a:off x="622300" y="1181100"/>
            <a:ext cx="5156861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The generalised explanation is as follows.</a:t>
            </a:r>
          </a:p>
          <a:p>
            <a:pPr>
              <a:lnSpc>
                <a:spcPts val="2760"/>
              </a:lnSpc>
            </a:pPr>
            <a:endParaRPr lang="en-C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622300" y="1524000"/>
            <a:ext cx="8013091" cy="111569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</a:pP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The reactant molecule A gets activated by collisions with another</a:t>
            </a:r>
            <a:br>
              <a:rPr lang="en-CA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molecule.</a:t>
            </a:r>
          </a:p>
          <a:p>
            <a:pPr>
              <a:lnSpc>
                <a:spcPts val="2900"/>
              </a:lnSpc>
            </a:pPr>
            <a:endParaRPr lang="en-C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622300" y="2273300"/>
            <a:ext cx="4759957" cy="69249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00"/>
              </a:lnSpc>
            </a:pP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A + A → A* + A       d[A*]/dt = k</a:t>
            </a:r>
            <a:r>
              <a:rPr lang="en-CA" sz="1602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[A]</a:t>
            </a:r>
            <a:r>
              <a:rPr lang="en-CA" sz="1602" dirty="0" smtClean="0"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>
              <a:lnSpc>
                <a:spcPts val="2700"/>
              </a:lnSpc>
            </a:pPr>
            <a:endParaRPr lang="en-CA" sz="237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22300" y="2641600"/>
            <a:ext cx="7736157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Collisions with other molecule can result in loss of this energy.</a:t>
            </a:r>
          </a:p>
          <a:p>
            <a:pPr>
              <a:lnSpc>
                <a:spcPts val="2760"/>
              </a:lnSpc>
            </a:pPr>
            <a:endParaRPr lang="en-C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22300" y="2984500"/>
            <a:ext cx="2075889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A + A* → A + A</a:t>
            </a:r>
          </a:p>
          <a:p>
            <a:pPr>
              <a:lnSpc>
                <a:spcPts val="2760"/>
              </a:lnSpc>
            </a:pP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022600" y="2984500"/>
            <a:ext cx="2846933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d[A*]/dt = -k’</a:t>
            </a:r>
            <a:r>
              <a:rPr lang="en-CA" sz="1602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[A][A*]</a:t>
            </a:r>
          </a:p>
          <a:p>
            <a:pPr>
              <a:lnSpc>
                <a:spcPts val="2760"/>
              </a:lnSpc>
            </a:pP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622300" y="3365500"/>
            <a:ext cx="5701882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Some activated molecules may form products.</a:t>
            </a:r>
          </a:p>
          <a:p>
            <a:pPr>
              <a:lnSpc>
                <a:spcPts val="2760"/>
              </a:lnSpc>
            </a:pPr>
            <a:endParaRPr lang="en-C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622300" y="3721100"/>
            <a:ext cx="1009892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A* → P</a:t>
            </a:r>
          </a:p>
          <a:p>
            <a:pPr>
              <a:lnSpc>
                <a:spcPts val="2760"/>
              </a:lnSpc>
            </a:pP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2819400" y="3721100"/>
            <a:ext cx="2327560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d[A*]/dt = -k</a:t>
            </a:r>
            <a:r>
              <a:rPr lang="en-CA" sz="1602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[A*]</a:t>
            </a:r>
          </a:p>
          <a:p>
            <a:pPr>
              <a:lnSpc>
                <a:spcPts val="2760"/>
              </a:lnSpc>
            </a:pP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428596" y="4071942"/>
            <a:ext cx="8622553" cy="148758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</a:pP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In case the unimolecular decay is slow, the net reaction is first order.</a:t>
            </a:r>
            <a:br>
              <a:rPr lang="en-CA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This can be demonstrated by applying steady state for the formation of</a:t>
            </a:r>
            <a:br>
              <a:rPr lang="en-CA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A*.</a:t>
            </a:r>
          </a:p>
          <a:p>
            <a:pPr>
              <a:lnSpc>
                <a:spcPts val="2900"/>
              </a:lnSpc>
            </a:pPr>
            <a:endParaRPr lang="en-C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622300" y="5194300"/>
            <a:ext cx="5347618" cy="107721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00"/>
              </a:lnSpc>
            </a:pP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d[A*]/dt = k</a:t>
            </a:r>
            <a:r>
              <a:rPr lang="en-CA" sz="1602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[A]</a:t>
            </a:r>
            <a:r>
              <a:rPr lang="en-CA" sz="1602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 - k’</a:t>
            </a:r>
            <a:r>
              <a:rPr lang="en-CA" sz="1602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[A][A*] - k</a:t>
            </a:r>
            <a:r>
              <a:rPr lang="en-CA" sz="1602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[A*] ≈ 0</a:t>
            </a:r>
            <a:br>
              <a:rPr lang="en-CA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Solution is,</a:t>
            </a:r>
          </a:p>
          <a:p>
            <a:pPr>
              <a:lnSpc>
                <a:spcPts val="2800"/>
              </a:lnSpc>
            </a:pPr>
            <a:endParaRPr lang="en-C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622300" y="5918200"/>
            <a:ext cx="3424014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[A*] = k</a:t>
            </a:r>
            <a:r>
              <a:rPr lang="en-CA" sz="1602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[A]</a:t>
            </a:r>
            <a:r>
              <a:rPr lang="en-CA" sz="1602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/{k</a:t>
            </a:r>
            <a:r>
              <a:rPr lang="en-CA" sz="1602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 + k’</a:t>
            </a:r>
            <a:r>
              <a:rPr lang="en-CA" sz="1602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[A]}</a:t>
            </a:r>
          </a:p>
          <a:p>
            <a:pPr>
              <a:lnSpc>
                <a:spcPts val="2760"/>
              </a:lnSpc>
            </a:pPr>
            <a:endParaRPr lang="en-CA" sz="2307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520700" y="787400"/>
            <a:ext cx="3061736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How do they occur?</a:t>
            </a:r>
          </a:p>
          <a:p>
            <a:pPr>
              <a:lnSpc>
                <a:spcPts val="2760"/>
              </a:lnSpc>
            </a:pPr>
            <a:endParaRPr lang="en-CA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520700" y="1524000"/>
            <a:ext cx="3808735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Look at the following reaction</a:t>
            </a:r>
            <a:r>
              <a:rPr lang="en-CA" sz="2400" dirty="0" smtClean="0">
                <a:latin typeface="Arial Narrow"/>
                <a:cs typeface="Arial Narrow"/>
              </a:rPr>
              <a:t>.</a:t>
            </a:r>
          </a:p>
          <a:p>
            <a:pPr>
              <a:lnSpc>
                <a:spcPts val="2760"/>
              </a:lnSpc>
            </a:pPr>
            <a:endParaRPr lang="en-CA" sz="2400" dirty="0"/>
          </a:p>
        </p:txBody>
      </p:sp>
      <p:sp>
        <p:nvSpPr>
          <p:cNvPr id="9" name="TextBox 9"/>
          <p:cNvSpPr txBox="1"/>
          <p:nvPr/>
        </p:nvSpPr>
        <p:spPr>
          <a:xfrm>
            <a:off x="520700" y="2641600"/>
            <a:ext cx="7080464" cy="64120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505"/>
              </a:lnSpc>
            </a:pP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Cyclo-C</a:t>
            </a:r>
            <a:r>
              <a:rPr lang="en-CA" sz="1602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 H</a:t>
            </a:r>
            <a:r>
              <a:rPr lang="en-CA" sz="1602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 → CH</a:t>
            </a:r>
            <a:r>
              <a:rPr lang="en-CA" sz="1602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 - CH=CH</a:t>
            </a:r>
            <a:r>
              <a:rPr lang="en-CA" sz="1602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, the rate = k[cyclo-C</a:t>
            </a:r>
            <a:r>
              <a:rPr lang="en-CA" sz="1602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CA" sz="1602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]</a:t>
            </a:r>
          </a:p>
          <a:p>
            <a:pPr>
              <a:lnSpc>
                <a:spcPts val="2505"/>
              </a:lnSpc>
            </a:pPr>
            <a:endParaRPr lang="en-CA" sz="232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20700" y="3352800"/>
            <a:ext cx="4146969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These are unimolecular reactions.</a:t>
            </a:r>
          </a:p>
          <a:p>
            <a:pPr>
              <a:lnSpc>
                <a:spcPts val="2760"/>
              </a:lnSpc>
            </a:pPr>
            <a:endParaRPr lang="en-C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520700" y="3695700"/>
            <a:ext cx="8027069" cy="111569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</a:pP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The reactant molecules somehow have enough energy to react by</a:t>
            </a:r>
            <a:br>
              <a:rPr lang="en-CA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themselves.  How can energy transfer occur without collisions?</a:t>
            </a:r>
          </a:p>
          <a:p>
            <a:pPr>
              <a:lnSpc>
                <a:spcPts val="2900"/>
              </a:lnSpc>
            </a:pPr>
            <a:endParaRPr lang="en-C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520700" y="4800600"/>
            <a:ext cx="7785786" cy="185948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65"/>
              </a:lnSpc>
            </a:pP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The first successful explanation of unimolecular reactions is by</a:t>
            </a:r>
            <a:br>
              <a:rPr lang="en-CA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Frederick Lindemann in 1921 and elaborated later by</a:t>
            </a:r>
            <a:br>
              <a:rPr lang="en-CA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Cyril Hinshelwood. This mechanism is called as</a:t>
            </a:r>
            <a:br>
              <a:rPr lang="en-CA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Lindemann- Hinshelwood mechanism.</a:t>
            </a:r>
          </a:p>
          <a:p>
            <a:pPr>
              <a:lnSpc>
                <a:spcPts val="2865"/>
              </a:lnSpc>
            </a:pPr>
            <a:endParaRPr lang="en-CA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  <p:sp>
        <p:nvSpPr>
          <p:cNvPr id="12" name="TextBox 2"/>
          <p:cNvSpPr txBox="1"/>
          <p:nvPr/>
        </p:nvSpPr>
        <p:spPr>
          <a:xfrm>
            <a:off x="812800" y="723900"/>
            <a:ext cx="4642105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The rate law for the formation of P is,</a:t>
            </a:r>
          </a:p>
          <a:p>
            <a:pPr>
              <a:lnSpc>
                <a:spcPts val="2760"/>
              </a:lnSpc>
            </a:pPr>
            <a:endParaRPr lang="en-C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812800" y="1092200"/>
            <a:ext cx="5118389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d[P]/dt = k</a:t>
            </a:r>
            <a:r>
              <a:rPr lang="en-CA" sz="1602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[A*] = k</a:t>
            </a:r>
            <a:r>
              <a:rPr lang="en-CA" sz="1602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CA" sz="1602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[A]</a:t>
            </a:r>
            <a:r>
              <a:rPr lang="en-CA" sz="1602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/{k</a:t>
            </a:r>
            <a:r>
              <a:rPr lang="en-CA" sz="1602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 + k’</a:t>
            </a:r>
            <a:r>
              <a:rPr lang="en-CA" sz="1602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[A]}</a:t>
            </a:r>
          </a:p>
          <a:p>
            <a:pPr>
              <a:lnSpc>
                <a:spcPts val="2760"/>
              </a:lnSpc>
            </a:pPr>
            <a:endParaRPr lang="en-CA" sz="23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812800" y="1460500"/>
            <a:ext cx="5534207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As can be seen, the rate law is not first order.</a:t>
            </a:r>
          </a:p>
          <a:p>
            <a:pPr>
              <a:lnSpc>
                <a:spcPts val="2760"/>
              </a:lnSpc>
            </a:pPr>
            <a:endParaRPr lang="en-C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812800" y="2171700"/>
            <a:ext cx="8270534" cy="111569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</a:pP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The important aspect is that rate of deactivation of A* by collisions</a:t>
            </a:r>
            <a:br>
              <a:rPr lang="en-CA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with A is much larger than the rate of unimolecular decay.</a:t>
            </a:r>
          </a:p>
          <a:p>
            <a:pPr>
              <a:lnSpc>
                <a:spcPts val="2900"/>
              </a:lnSpc>
            </a:pPr>
            <a:endParaRPr lang="en-C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812800" y="3302000"/>
            <a:ext cx="5724324" cy="89768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505"/>
              </a:lnSpc>
            </a:pPr>
            <a:r>
              <a:rPr lang="en-CA" sz="3197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k’</a:t>
            </a:r>
            <a:r>
              <a:rPr lang="en-CA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CA" sz="3197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[A*][A] » k</a:t>
            </a:r>
            <a:r>
              <a:rPr lang="en-CA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 </a:t>
            </a:r>
            <a:r>
              <a:rPr lang="en-CA" sz="3197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[A*] or k’</a:t>
            </a:r>
            <a:r>
              <a:rPr lang="en-CA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CA" sz="3197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[A] » k</a:t>
            </a:r>
            <a:r>
              <a:rPr lang="en-CA" sz="21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</a:t>
            </a:r>
          </a:p>
          <a:p>
            <a:pPr>
              <a:lnSpc>
                <a:spcPts val="3505"/>
              </a:lnSpc>
            </a:pPr>
            <a:endParaRPr lang="en-CA" sz="306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12800" y="3771900"/>
            <a:ext cx="6556282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Thus we can neglect k</a:t>
            </a:r>
            <a:r>
              <a:rPr lang="en-CA" sz="1602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 in the denominator and write,</a:t>
            </a:r>
          </a:p>
          <a:p>
            <a:pPr>
              <a:lnSpc>
                <a:spcPts val="2760"/>
              </a:lnSpc>
            </a:pPr>
            <a:endParaRPr lang="en-C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812800" y="4127500"/>
            <a:ext cx="2895023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d[P]/dt ≈ k[A]     where</a:t>
            </a:r>
          </a:p>
          <a:p>
            <a:pPr>
              <a:lnSpc>
                <a:spcPts val="2760"/>
              </a:lnSpc>
            </a:pP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873500" y="4127500"/>
            <a:ext cx="1415452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k = k</a:t>
            </a:r>
            <a:r>
              <a:rPr lang="en-CA" sz="1602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CA" sz="1602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/k’</a:t>
            </a:r>
            <a:r>
              <a:rPr lang="en-CA" sz="1602" dirty="0" smtClean="0">
                <a:latin typeface="Times New Roman" pitchFamily="18" charset="0"/>
                <a:cs typeface="Times New Roman" pitchFamily="18" charset="0"/>
              </a:rPr>
              <a:t>a</a:t>
            </a:r>
          </a:p>
          <a:p>
            <a:pPr>
              <a:lnSpc>
                <a:spcPts val="2760"/>
              </a:lnSpc>
            </a:pP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812800" y="4864100"/>
            <a:ext cx="3455305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This is a first order rate law.</a:t>
            </a:r>
          </a:p>
          <a:p>
            <a:pPr>
              <a:lnSpc>
                <a:spcPts val="2760"/>
              </a:lnSpc>
            </a:pPr>
            <a:endParaRPr lang="en-C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812800" y="5219700"/>
            <a:ext cx="7309693" cy="148758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50"/>
              </a:lnSpc>
            </a:pP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The rate expression also shows that when the concentration</a:t>
            </a:r>
            <a:r>
              <a:rPr lang="en-CA" sz="2386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CA" sz="2386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(partial pressure) of A is small, then  k</a:t>
            </a:r>
            <a:r>
              <a:rPr lang="en-CA" sz="1602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’[A] &lt;&lt; k</a:t>
            </a:r>
            <a:r>
              <a:rPr lang="en-CA" sz="1602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, we get</a:t>
            </a:r>
            <a:r>
              <a:rPr lang="en-CA" sz="2346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en-CA" sz="2346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d[P]/dt ≈ k</a:t>
            </a:r>
            <a:r>
              <a:rPr lang="en-CA" sz="1602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[A]</a:t>
            </a:r>
            <a:r>
              <a:rPr lang="en-CA" sz="1602" dirty="0" smtClean="0"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>
              <a:lnSpc>
                <a:spcPts val="2850"/>
              </a:lnSpc>
            </a:pPr>
            <a:endParaRPr lang="en-CA" sz="2346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2"/>
          <p:cNvSpPr txBox="1"/>
          <p:nvPr/>
        </p:nvSpPr>
        <p:spPr>
          <a:xfrm>
            <a:off x="393700" y="1143000"/>
            <a:ext cx="4142160" cy="79028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If we write the rate expression as,</a:t>
            </a:r>
          </a:p>
          <a:p>
            <a:pPr>
              <a:lnSpc>
                <a:spcPts val="3220"/>
              </a:lnSpc>
            </a:pPr>
            <a:endParaRPr lang="en-C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93700" y="1549400"/>
            <a:ext cx="2059859" cy="77226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802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d[P]/dt = k[A]</a:t>
            </a:r>
          </a:p>
          <a:p>
            <a:pPr>
              <a:lnSpc>
                <a:spcPts val="3220"/>
              </a:lnSpc>
            </a:pPr>
            <a:endParaRPr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3035300" y="1549400"/>
            <a:ext cx="876843" cy="77226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802" dirty="0" smtClean="0">
                <a:latin typeface="Times New Roman" pitchFamily="18" charset="0"/>
                <a:cs typeface="Times New Roman" pitchFamily="18" charset="0"/>
              </a:rPr>
              <a:t>where</a:t>
            </a:r>
          </a:p>
          <a:p>
            <a:pPr>
              <a:lnSpc>
                <a:spcPts val="3220"/>
              </a:lnSpc>
            </a:pP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648200" y="1549400"/>
            <a:ext cx="3688510" cy="77226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220"/>
              </a:lnSpc>
            </a:pPr>
            <a:r>
              <a:rPr lang="en-CA" sz="2802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 = k</a:t>
            </a:r>
            <a:r>
              <a:rPr lang="en-CA" sz="1902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CA" sz="2802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CA" sz="1902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CA" sz="2802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[A]/{k</a:t>
            </a:r>
            <a:r>
              <a:rPr lang="en-CA" sz="1902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CA" sz="2802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+ k’</a:t>
            </a:r>
            <a:r>
              <a:rPr lang="en-CA" sz="1902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CA" sz="2802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[A]}</a:t>
            </a:r>
          </a:p>
          <a:p>
            <a:pPr>
              <a:lnSpc>
                <a:spcPts val="3220"/>
              </a:lnSpc>
            </a:pPr>
            <a:endParaRPr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357158" y="2071678"/>
            <a:ext cx="3627596" cy="2443811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6700"/>
              </a:lnSpc>
            </a:pP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The effective rate constant is,</a:t>
            </a:r>
            <a:br>
              <a:rPr lang="en-CA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CA" sz="2802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1/k = k’</a:t>
            </a:r>
            <a:r>
              <a:rPr lang="en-CA" sz="1902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CA" sz="2802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/(k</a:t>
            </a:r>
            <a:r>
              <a:rPr lang="en-CA" sz="1902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CA" sz="2802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CA" sz="1902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CA" sz="2802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) + 1/k</a:t>
            </a:r>
            <a:r>
              <a:rPr lang="en-CA" sz="1902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CA" sz="2802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[A]</a:t>
            </a:r>
          </a:p>
          <a:p>
            <a:pPr>
              <a:lnSpc>
                <a:spcPts val="6700"/>
              </a:lnSpc>
            </a:pPr>
            <a:endParaRPr lang="en-CA" sz="2694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57126" y="3786190"/>
            <a:ext cx="8786874" cy="126957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300"/>
              </a:lnSpc>
            </a:pP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The test for the theory is to get a straight line for 1/k vs. 1/[A] plot.</a:t>
            </a:r>
            <a:br>
              <a:rPr lang="en-CA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A typical plot is seen below.</a:t>
            </a:r>
          </a:p>
          <a:p>
            <a:pPr>
              <a:lnSpc>
                <a:spcPts val="3300"/>
              </a:lnSpc>
            </a:pPr>
            <a:endParaRPr lang="en-CA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  <p:sp>
        <p:nvSpPr>
          <p:cNvPr id="13" name="TextBox 2"/>
          <p:cNvSpPr txBox="1"/>
          <p:nvPr/>
        </p:nvSpPr>
        <p:spPr>
          <a:xfrm>
            <a:off x="1676400" y="584200"/>
            <a:ext cx="7467600" cy="584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197" dirty="0" smtClean="0">
                <a:solidFill>
                  <a:srgbClr val="000000"/>
                </a:solidFill>
                <a:latin typeface="Times New Roman"/>
                <a:cs typeface="Times New Roman"/>
              </a:rPr>
              <a:t>2</a:t>
            </a:r>
          </a:p>
          <a:p>
            <a:pPr>
              <a:lnSpc>
                <a:spcPts val="3680"/>
              </a:lnSpc>
            </a:pPr>
            <a:endParaRPr lang="en-CA" sz="3197" dirty="0">
              <a:solidFill>
                <a:srgbClr val="000000"/>
              </a:solidFill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308100" y="1498600"/>
            <a:ext cx="524182" cy="94897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197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1/k</a:t>
            </a:r>
          </a:p>
          <a:p>
            <a:pPr>
              <a:lnSpc>
                <a:spcPts val="3680"/>
              </a:lnSpc>
            </a:pPr>
            <a:endParaRPr lang="en-CA" sz="3197" dirty="0">
              <a:solidFill>
                <a:srgbClr val="000000"/>
              </a:solidFill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689100" y="2260600"/>
            <a:ext cx="7454900" cy="584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197" dirty="0" smtClean="0">
                <a:solidFill>
                  <a:srgbClr val="000000"/>
                </a:solidFill>
                <a:latin typeface="Times New Roman"/>
                <a:cs typeface="Times New Roman"/>
              </a:rPr>
              <a:t>1</a:t>
            </a:r>
          </a:p>
          <a:p>
            <a:pPr>
              <a:lnSpc>
                <a:spcPts val="3680"/>
              </a:lnSpc>
            </a:pPr>
            <a:endParaRPr lang="en-CA" sz="3197" dirty="0">
              <a:solidFill>
                <a:srgbClr val="000000"/>
              </a:solidFill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663700" y="3644900"/>
            <a:ext cx="7480300" cy="584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197" dirty="0" smtClean="0">
                <a:solidFill>
                  <a:srgbClr val="000000"/>
                </a:solidFill>
                <a:latin typeface="Times New Roman"/>
                <a:cs typeface="Times New Roman"/>
              </a:rPr>
              <a:t>0</a:t>
            </a:r>
          </a:p>
          <a:p>
            <a:pPr>
              <a:lnSpc>
                <a:spcPts val="3680"/>
              </a:lnSpc>
            </a:pPr>
            <a:endParaRPr lang="en-CA" sz="3197" dirty="0">
              <a:solidFill>
                <a:srgbClr val="000000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2057400" y="4089400"/>
            <a:ext cx="406400" cy="4318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580"/>
              </a:lnSpc>
            </a:pPr>
            <a:r>
              <a:rPr lang="en-CA" sz="3197" dirty="0" smtClean="0">
                <a:solidFill>
                  <a:srgbClr val="000000"/>
                </a:solidFill>
                <a:latin typeface="Times New Roman"/>
                <a:cs typeface="Times New Roman"/>
              </a:rPr>
              <a:t>0</a:t>
            </a:r>
          </a:p>
          <a:p>
            <a:pPr>
              <a:lnSpc>
                <a:spcPts val="3580"/>
              </a:lnSpc>
            </a:pPr>
            <a:endParaRPr/>
          </a:p>
        </p:txBody>
      </p:sp>
      <p:sp>
        <p:nvSpPr>
          <p:cNvPr id="7" name="TextBox 7"/>
          <p:cNvSpPr txBox="1"/>
          <p:nvPr/>
        </p:nvSpPr>
        <p:spPr>
          <a:xfrm>
            <a:off x="2895600" y="4064000"/>
            <a:ext cx="7239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197" dirty="0" smtClean="0">
                <a:solidFill>
                  <a:srgbClr val="000000"/>
                </a:solidFill>
                <a:latin typeface="Times New Roman"/>
                <a:cs typeface="Times New Roman"/>
              </a:rPr>
              <a:t>0.5</a:t>
            </a:r>
          </a:p>
          <a:p>
            <a:pPr>
              <a:lnSpc>
                <a:spcPts val="3680"/>
              </a:lnSpc>
            </a:pPr>
            <a:endParaRPr/>
          </a:p>
        </p:txBody>
      </p:sp>
      <p:sp>
        <p:nvSpPr>
          <p:cNvPr id="8" name="TextBox 8"/>
          <p:cNvSpPr txBox="1"/>
          <p:nvPr/>
        </p:nvSpPr>
        <p:spPr>
          <a:xfrm>
            <a:off x="4279900" y="4064000"/>
            <a:ext cx="7239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197" dirty="0" smtClean="0">
                <a:solidFill>
                  <a:srgbClr val="000000"/>
                </a:solidFill>
                <a:latin typeface="Times New Roman"/>
                <a:cs typeface="Times New Roman"/>
              </a:rPr>
              <a:t>1.0</a:t>
            </a:r>
          </a:p>
          <a:p>
            <a:pPr>
              <a:lnSpc>
                <a:spcPts val="3680"/>
              </a:lnSpc>
            </a:pPr>
            <a:endParaRPr/>
          </a:p>
        </p:txBody>
      </p:sp>
      <p:sp>
        <p:nvSpPr>
          <p:cNvPr id="9" name="TextBox 9"/>
          <p:cNvSpPr txBox="1"/>
          <p:nvPr/>
        </p:nvSpPr>
        <p:spPr>
          <a:xfrm>
            <a:off x="5346700" y="4064000"/>
            <a:ext cx="7366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197" dirty="0" smtClean="0">
                <a:solidFill>
                  <a:srgbClr val="000000"/>
                </a:solidFill>
                <a:latin typeface="Times New Roman"/>
                <a:cs typeface="Times New Roman"/>
              </a:rPr>
              <a:t>1.5</a:t>
            </a:r>
          </a:p>
          <a:p>
            <a:pPr>
              <a:lnSpc>
                <a:spcPts val="3680"/>
              </a:lnSpc>
            </a:pPr>
            <a:endParaRPr/>
          </a:p>
        </p:txBody>
      </p:sp>
      <p:sp>
        <p:nvSpPr>
          <p:cNvPr id="10" name="TextBox 10"/>
          <p:cNvSpPr txBox="1"/>
          <p:nvPr/>
        </p:nvSpPr>
        <p:spPr>
          <a:xfrm>
            <a:off x="6489700" y="4064000"/>
            <a:ext cx="723900" cy="45720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197" dirty="0" smtClean="0">
                <a:solidFill>
                  <a:srgbClr val="000000"/>
                </a:solidFill>
                <a:latin typeface="Times New Roman"/>
                <a:cs typeface="Times New Roman"/>
              </a:rPr>
              <a:t>2.0</a:t>
            </a:r>
          </a:p>
          <a:p>
            <a:pPr>
              <a:lnSpc>
                <a:spcPts val="3680"/>
              </a:lnSpc>
            </a:pPr>
            <a:endParaRPr/>
          </a:p>
        </p:txBody>
      </p:sp>
      <p:sp>
        <p:nvSpPr>
          <p:cNvPr id="11" name="TextBox 11"/>
          <p:cNvSpPr txBox="1"/>
          <p:nvPr/>
        </p:nvSpPr>
        <p:spPr>
          <a:xfrm>
            <a:off x="7327900" y="4064000"/>
            <a:ext cx="888064" cy="884473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3680"/>
              </a:lnSpc>
            </a:pPr>
            <a:r>
              <a:rPr lang="en-CA" sz="3197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1/[A]</a:t>
            </a:r>
          </a:p>
          <a:p>
            <a:pPr>
              <a:lnSpc>
                <a:spcPts val="3680"/>
              </a:lnSpc>
            </a:pPr>
            <a:endParaRPr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660400" y="4533900"/>
            <a:ext cx="8382551" cy="2603277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80"/>
              </a:lnSpc>
            </a:pPr>
            <a:r>
              <a:rPr lang="en-CA" sz="2400" dirty="0" smtClean="0">
                <a:solidFill>
                  <a:srgbClr val="FF0000"/>
                </a:solidFill>
                <a:latin typeface="Arial Narrow"/>
                <a:cs typeface="Arial Narrow"/>
              </a:rPr>
              <a:t>The behaviour is in gross agreement with the theory. At high  pressures</a:t>
            </a:r>
            <a:r>
              <a:rPr lang="en-CA" sz="2400" dirty="0" smtClean="0">
                <a:solidFill>
                  <a:srgbClr val="FF0000"/>
                </a:solidFill>
                <a:latin typeface="Times New Roman"/>
              </a:rPr>
              <a:t/>
            </a:r>
            <a:br>
              <a:rPr lang="en-CA" sz="2400" dirty="0" smtClean="0">
                <a:solidFill>
                  <a:srgbClr val="FF0000"/>
                </a:solidFill>
                <a:latin typeface="Times New Roman"/>
              </a:rPr>
            </a:br>
            <a:r>
              <a:rPr lang="en-CA" sz="2400" dirty="0" smtClean="0">
                <a:solidFill>
                  <a:srgbClr val="FF0000"/>
                </a:solidFill>
                <a:latin typeface="Arial Narrow"/>
                <a:cs typeface="Arial Narrow"/>
              </a:rPr>
              <a:t>(lower 1/[A]) the value of k higher (lower 1/k) than expected from a liner</a:t>
            </a:r>
            <a:r>
              <a:rPr lang="en-CA" sz="2400" dirty="0" smtClean="0">
                <a:solidFill>
                  <a:srgbClr val="FF0000"/>
                </a:solidFill>
                <a:latin typeface="Times New Roman"/>
              </a:rPr>
              <a:t/>
            </a:r>
            <a:br>
              <a:rPr lang="en-CA" sz="2400" dirty="0" smtClean="0">
                <a:solidFill>
                  <a:srgbClr val="FF0000"/>
                </a:solidFill>
                <a:latin typeface="Times New Roman"/>
              </a:rPr>
            </a:br>
            <a:r>
              <a:rPr lang="en-CA" sz="2400" dirty="0" smtClean="0">
                <a:solidFill>
                  <a:srgbClr val="FF0000"/>
                </a:solidFill>
                <a:latin typeface="Arial Narrow"/>
                <a:cs typeface="Arial Narrow"/>
              </a:rPr>
              <a:t>behaviour. The reaction studied is the unimolecular isomerization of trans-</a:t>
            </a:r>
            <a:r>
              <a:rPr lang="en-CA" sz="2400" dirty="0" smtClean="0">
                <a:solidFill>
                  <a:srgbClr val="FF0000"/>
                </a:solidFill>
                <a:latin typeface="Times New Roman"/>
              </a:rPr>
              <a:t/>
            </a:r>
            <a:br>
              <a:rPr lang="en-CA" sz="2400" dirty="0" smtClean="0">
                <a:solidFill>
                  <a:srgbClr val="FF0000"/>
                </a:solidFill>
                <a:latin typeface="Times New Roman"/>
              </a:rPr>
            </a:br>
            <a:r>
              <a:rPr lang="en-CA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CHD=CHD</a:t>
            </a:r>
            <a:r>
              <a:rPr lang="en-CA" sz="2400" dirty="0" smtClean="0">
                <a:solidFill>
                  <a:srgbClr val="FF0000"/>
                </a:solidFill>
                <a:latin typeface="Arial Narrow"/>
                <a:cs typeface="Arial Narrow"/>
              </a:rPr>
              <a:t>. The Lindemann-Hinshelwood mechanism is the straight line,</a:t>
            </a:r>
            <a:r>
              <a:rPr lang="en-CA" sz="2400" dirty="0" smtClean="0">
                <a:solidFill>
                  <a:srgbClr val="FF0000"/>
                </a:solidFill>
                <a:latin typeface="Times New Roman"/>
              </a:rPr>
              <a:t/>
            </a:r>
            <a:br>
              <a:rPr lang="en-CA" sz="2400" dirty="0" smtClean="0">
                <a:solidFill>
                  <a:srgbClr val="FF0000"/>
                </a:solidFill>
                <a:latin typeface="Times New Roman"/>
              </a:rPr>
            </a:br>
            <a:r>
              <a:rPr lang="en-CA" sz="2400" dirty="0" smtClean="0">
                <a:solidFill>
                  <a:srgbClr val="FF0000"/>
                </a:solidFill>
                <a:latin typeface="Arial Narrow"/>
                <a:cs typeface="Arial Narrow"/>
              </a:rPr>
              <a:t>extrapolation from lower pressure (larger 1/[A]) to higher pressure (smaller</a:t>
            </a:r>
            <a:r>
              <a:rPr lang="en-CA" sz="2400" dirty="0" smtClean="0">
                <a:solidFill>
                  <a:srgbClr val="FF0000"/>
                </a:solidFill>
                <a:latin typeface="Times New Roman"/>
              </a:rPr>
              <a:t/>
            </a:r>
            <a:br>
              <a:rPr lang="en-CA" sz="2400" dirty="0" smtClean="0">
                <a:solidFill>
                  <a:srgbClr val="FF0000"/>
                </a:solidFill>
                <a:latin typeface="Times New Roman"/>
              </a:rPr>
            </a:br>
            <a:r>
              <a:rPr lang="en-CA" sz="2400" dirty="0" smtClean="0">
                <a:solidFill>
                  <a:srgbClr val="FF0000"/>
                </a:solidFill>
                <a:latin typeface="Arial Narrow"/>
                <a:cs typeface="Arial Narrow"/>
              </a:rPr>
              <a:t>1/[A]).</a:t>
            </a:r>
          </a:p>
          <a:p>
            <a:pPr>
              <a:lnSpc>
                <a:spcPts val="2880"/>
              </a:lnSpc>
            </a:pPr>
            <a:endParaRPr lang="en-CA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714612" y="2643182"/>
            <a:ext cx="3454792" cy="1051570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 algn="ctr">
              <a:lnSpc>
                <a:spcPts val="4140"/>
              </a:lnSpc>
            </a:pPr>
            <a:r>
              <a:rPr lang="en-CA" sz="4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Chain reactions</a:t>
            </a:r>
          </a:p>
          <a:p>
            <a:pPr>
              <a:lnSpc>
                <a:spcPts val="4140"/>
              </a:lnSpc>
            </a:pPr>
            <a:endParaRPr lang="en-CA" sz="3600" dirty="0">
              <a:solidFill>
                <a:srgbClr val="00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45300"/>
          </a:xfrm>
          <a:prstGeom prst="rect">
            <a:avLst/>
          </a:prstGeom>
        </p:spPr>
      </p:pic>
      <p:sp>
        <p:nvSpPr>
          <p:cNvPr id="6" name="TextBox 2"/>
          <p:cNvSpPr txBox="1"/>
          <p:nvPr/>
        </p:nvSpPr>
        <p:spPr>
          <a:xfrm>
            <a:off x="317500" y="1333500"/>
            <a:ext cx="8636980" cy="107721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00"/>
              </a:lnSpc>
            </a:pP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Chain reactions are examples of complex reactions, with complex rate</a:t>
            </a:r>
            <a:br>
              <a:rPr lang="en-CA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expressions.</a:t>
            </a:r>
          </a:p>
          <a:p>
            <a:pPr>
              <a:lnSpc>
                <a:spcPts val="2800"/>
              </a:lnSpc>
            </a:pPr>
            <a:endParaRPr lang="en-C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317500" y="2425700"/>
            <a:ext cx="8653010" cy="1094852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900"/>
              </a:lnSpc>
            </a:pP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In a chain reaction, the intermediate produced in one step generates an</a:t>
            </a:r>
            <a:br>
              <a:rPr lang="en-CA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intermediate in another step.</a:t>
            </a:r>
          </a:p>
          <a:p>
            <a:pPr>
              <a:lnSpc>
                <a:spcPts val="2900"/>
              </a:lnSpc>
            </a:pPr>
            <a:endParaRPr lang="en-C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317500" y="3530600"/>
            <a:ext cx="2649764" cy="718145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760"/>
              </a:lnSpc>
            </a:pP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This process goes on.</a:t>
            </a:r>
          </a:p>
          <a:p>
            <a:pPr>
              <a:lnSpc>
                <a:spcPts val="2760"/>
              </a:lnSpc>
            </a:pPr>
            <a:endParaRPr lang="en-CA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317500" y="4254500"/>
            <a:ext cx="8463855" cy="1466748"/>
          </a:xfrm>
          <a:prstGeom prst="rect">
            <a:avLst/>
          </a:prstGeom>
          <a:noFill/>
        </p:spPr>
        <p:txBody>
          <a:bodyPr vert="horz" wrap="none" lIns="0" tIns="0" rIns="0" bIns="0" rtlCol="0">
            <a:spAutoFit/>
          </a:bodyPr>
          <a:lstStyle/>
          <a:p>
            <a:pPr>
              <a:lnSpc>
                <a:spcPts val="2850"/>
              </a:lnSpc>
            </a:pP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Intermediates are called chain carriers. Sometimes, the chain carriers</a:t>
            </a:r>
            <a:br>
              <a:rPr lang="en-CA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are radicals, they can be ions as well. In nuclear fission they are</a:t>
            </a:r>
            <a:br>
              <a:rPr lang="en-CA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CA" sz="2400" dirty="0" smtClean="0">
                <a:latin typeface="Times New Roman" pitchFamily="18" charset="0"/>
                <a:cs typeface="Times New Roman" pitchFamily="18" charset="0"/>
              </a:rPr>
              <a:t>neutrons.</a:t>
            </a:r>
          </a:p>
          <a:p>
            <a:pPr>
              <a:lnSpc>
                <a:spcPts val="2850"/>
              </a:lnSpc>
            </a:pPr>
            <a:endParaRPr lang="en-CA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</TotalTime>
  <Words>1010</Words>
  <Application>Microsoft Office PowerPoint</Application>
  <PresentationFormat>On-screen Show (4:3)</PresentationFormat>
  <Paragraphs>129</Paragraphs>
  <Slides>20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Office Theme</vt:lpstr>
      <vt:lpstr>PowerPoint Presentation</vt:lpstr>
      <vt:lpstr>Unimolecular reactions and chain reactions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</vt:lpstr>
    </vt:vector>
  </TitlesOfParts>
  <Company>Investintech.com Inc.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A2E_Engine</dc:creator>
  <cp:lastModifiedBy>dell</cp:lastModifiedBy>
  <cp:revision>13</cp:revision>
  <dcterms:created xsi:type="dcterms:W3CDTF">2019-10-19T08:38:40Z</dcterms:created>
  <dcterms:modified xsi:type="dcterms:W3CDTF">2019-10-22T09:30:04Z</dcterms:modified>
</cp:coreProperties>
</file>